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7"/>
  </p:notesMasterIdLst>
  <p:sldIdLst>
    <p:sldId id="325" r:id="rId2"/>
    <p:sldId id="326" r:id="rId3"/>
    <p:sldId id="327" r:id="rId4"/>
    <p:sldId id="370" r:id="rId5"/>
    <p:sldId id="289" r:id="rId6"/>
    <p:sldId id="308" r:id="rId7"/>
    <p:sldId id="309" r:id="rId8"/>
    <p:sldId id="312" r:id="rId9"/>
    <p:sldId id="257" r:id="rId10"/>
    <p:sldId id="366" r:id="rId11"/>
    <p:sldId id="260" r:id="rId12"/>
    <p:sldId id="294" r:id="rId13"/>
    <p:sldId id="365" r:id="rId14"/>
    <p:sldId id="356" r:id="rId15"/>
    <p:sldId id="357" r:id="rId16"/>
    <p:sldId id="359" r:id="rId17"/>
    <p:sldId id="361" r:id="rId18"/>
    <p:sldId id="358" r:id="rId19"/>
    <p:sldId id="334" r:id="rId20"/>
    <p:sldId id="270" r:id="rId21"/>
    <p:sldId id="353" r:id="rId22"/>
    <p:sldId id="335" r:id="rId23"/>
    <p:sldId id="329" r:id="rId24"/>
    <p:sldId id="330" r:id="rId25"/>
    <p:sldId id="331" r:id="rId26"/>
    <p:sldId id="364" r:id="rId27"/>
    <p:sldId id="332" r:id="rId28"/>
    <p:sldId id="333" r:id="rId29"/>
    <p:sldId id="338" r:id="rId30"/>
    <p:sldId id="347" r:id="rId31"/>
    <p:sldId id="348" r:id="rId32"/>
    <p:sldId id="344" r:id="rId33"/>
    <p:sldId id="343" r:id="rId34"/>
    <p:sldId id="345" r:id="rId35"/>
    <p:sldId id="369" r:id="rId36"/>
    <p:sldId id="349" r:id="rId37"/>
    <p:sldId id="363" r:id="rId38"/>
    <p:sldId id="342" r:id="rId39"/>
    <p:sldId id="379" r:id="rId40"/>
    <p:sldId id="339" r:id="rId41"/>
    <p:sldId id="340" r:id="rId42"/>
    <p:sldId id="341" r:id="rId43"/>
    <p:sldId id="374" r:id="rId44"/>
    <p:sldId id="295" r:id="rId45"/>
    <p:sldId id="296" r:id="rId46"/>
    <p:sldId id="375" r:id="rId47"/>
    <p:sldId id="373" r:id="rId48"/>
    <p:sldId id="305" r:id="rId49"/>
    <p:sldId id="273" r:id="rId50"/>
    <p:sldId id="320" r:id="rId51"/>
    <p:sldId id="313" r:id="rId52"/>
    <p:sldId id="314" r:id="rId53"/>
    <p:sldId id="275" r:id="rId54"/>
    <p:sldId id="316" r:id="rId55"/>
    <p:sldId id="317" r:id="rId56"/>
    <p:sldId id="324" r:id="rId57"/>
    <p:sldId id="350" r:id="rId58"/>
    <p:sldId id="351" r:id="rId59"/>
    <p:sldId id="315" r:id="rId60"/>
    <p:sldId id="299" r:id="rId61"/>
    <p:sldId id="360" r:id="rId62"/>
    <p:sldId id="372" r:id="rId63"/>
    <p:sldId id="279" r:id="rId64"/>
    <p:sldId id="288" r:id="rId65"/>
    <p:sldId id="284" r:id="rId66"/>
    <p:sldId id="371" r:id="rId67"/>
    <p:sldId id="355" r:id="rId68"/>
    <p:sldId id="287" r:id="rId69"/>
    <p:sldId id="376" r:id="rId70"/>
    <p:sldId id="290" r:id="rId71"/>
    <p:sldId id="328" r:id="rId72"/>
    <p:sldId id="262" r:id="rId73"/>
    <p:sldId id="281" r:id="rId74"/>
    <p:sldId id="321" r:id="rId75"/>
    <p:sldId id="282" r:id="rId76"/>
    <p:sldId id="323" r:id="rId77"/>
    <p:sldId id="368" r:id="rId78"/>
    <p:sldId id="377" r:id="rId79"/>
    <p:sldId id="378" r:id="rId80"/>
    <p:sldId id="352" r:id="rId81"/>
    <p:sldId id="354" r:id="rId82"/>
    <p:sldId id="301" r:id="rId83"/>
    <p:sldId id="311" r:id="rId84"/>
    <p:sldId id="263" r:id="rId85"/>
    <p:sldId id="337"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C981CA-E6DF-477B-8A0C-042907911BFC}">
          <p14:sldIdLst>
            <p14:sldId id="325"/>
            <p14:sldId id="326"/>
            <p14:sldId id="327"/>
            <p14:sldId id="370"/>
            <p14:sldId id="289"/>
            <p14:sldId id="308"/>
            <p14:sldId id="309"/>
            <p14:sldId id="312"/>
            <p14:sldId id="257"/>
          </p14:sldIdLst>
        </p14:section>
        <p14:section name="Introduction to NEO" id="{44943856-24FD-4199-A0CC-958F7C0960E4}">
          <p14:sldIdLst>
            <p14:sldId id="366"/>
            <p14:sldId id="260"/>
            <p14:sldId id="294"/>
            <p14:sldId id="365"/>
            <p14:sldId id="356"/>
            <p14:sldId id="357"/>
            <p14:sldId id="359"/>
            <p14:sldId id="361"/>
            <p14:sldId id="358"/>
          </p14:sldIdLst>
        </p14:section>
        <p14:section name="NEO Whitepaper" id="{C0811CF6-E75D-490E-B148-809F58E1B57E}">
          <p14:sldIdLst>
            <p14:sldId id="334"/>
            <p14:sldId id="270"/>
            <p14:sldId id="353"/>
            <p14:sldId id="335"/>
            <p14:sldId id="329"/>
            <p14:sldId id="330"/>
            <p14:sldId id="331"/>
            <p14:sldId id="364"/>
            <p14:sldId id="332"/>
            <p14:sldId id="333"/>
            <p14:sldId id="338"/>
            <p14:sldId id="347"/>
            <p14:sldId id="348"/>
            <p14:sldId id="344"/>
            <p14:sldId id="343"/>
            <p14:sldId id="345"/>
            <p14:sldId id="369"/>
            <p14:sldId id="349"/>
            <p14:sldId id="363"/>
            <p14:sldId id="342"/>
            <p14:sldId id="379"/>
            <p14:sldId id="339"/>
            <p14:sldId id="340"/>
            <p14:sldId id="341"/>
          </p14:sldIdLst>
        </p14:section>
        <p14:section name="Why do things have value" id="{9171A823-FEE1-4BE3-95A0-07AC693B3619}">
          <p14:sldIdLst>
            <p14:sldId id="374"/>
            <p14:sldId id="295"/>
            <p14:sldId id="296"/>
          </p14:sldIdLst>
        </p14:section>
        <p14:section name="Why Neo" id="{2811691F-4AB3-457B-96CB-58FC3B6F7536}">
          <p14:sldIdLst>
            <p14:sldId id="375"/>
            <p14:sldId id="373"/>
            <p14:sldId id="305"/>
            <p14:sldId id="273"/>
            <p14:sldId id="320"/>
          </p14:sldIdLst>
        </p14:section>
        <p14:section name="3rd generation distributed application platform" id="{4D10561F-AA64-45FF-BAD7-C21301EDBACD}">
          <p14:sldIdLst>
            <p14:sldId id="313"/>
            <p14:sldId id="314"/>
            <p14:sldId id="275"/>
            <p14:sldId id="316"/>
            <p14:sldId id="317"/>
            <p14:sldId id="324"/>
            <p14:sldId id="350"/>
            <p14:sldId id="351"/>
            <p14:sldId id="315"/>
            <p14:sldId id="299"/>
            <p14:sldId id="360"/>
          </p14:sldIdLst>
        </p14:section>
        <p14:section name="NEO Evidence" id="{42123363-40AD-4CDE-B5A1-BB3C52D9EFAE}">
          <p14:sldIdLst>
            <p14:sldId id="372"/>
            <p14:sldId id="279"/>
            <p14:sldId id="288"/>
            <p14:sldId id="284"/>
            <p14:sldId id="371"/>
            <p14:sldId id="355"/>
            <p14:sldId id="287"/>
          </p14:sldIdLst>
        </p14:section>
        <p14:section name="NEO Resources" id="{AAC9AA73-EE3D-46F5-88E5-14F8F0E42508}">
          <p14:sldIdLst>
            <p14:sldId id="376"/>
            <p14:sldId id="290"/>
            <p14:sldId id="328"/>
            <p14:sldId id="262"/>
            <p14:sldId id="281"/>
            <p14:sldId id="321"/>
            <p14:sldId id="282"/>
            <p14:sldId id="323"/>
            <p14:sldId id="368"/>
          </p14:sldIdLst>
        </p14:section>
        <p14:section name="Next Steps" id="{F3FBDD3C-70C1-4DAF-B3E0-2E73F2D94B35}">
          <p14:sldIdLst>
            <p14:sldId id="377"/>
            <p14:sldId id="378"/>
            <p14:sldId id="352"/>
            <p14:sldId id="354"/>
            <p14:sldId id="301"/>
            <p14:sldId id="311"/>
            <p14:sldId id="263"/>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82" d="100"/>
          <a:sy n="82" d="100"/>
        </p:scale>
        <p:origin x="82" y="12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2018-04-11</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39</a:t>
            </a:fld>
            <a:endParaRPr lang="zh-CN" altLang="en-US"/>
          </a:p>
        </p:txBody>
      </p:sp>
    </p:spTree>
    <p:extLst>
      <p:ext uri="{BB962C8B-B14F-4D97-AF65-F5344CB8AC3E}">
        <p14:creationId xmlns:p14="http://schemas.microsoft.com/office/powerpoint/2010/main" val="75877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42</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53</a:t>
            </a:fld>
            <a:endParaRPr lang="zh-CN" altLang="en-US"/>
          </a:p>
        </p:txBody>
      </p:sp>
    </p:spTree>
    <p:extLst>
      <p:ext uri="{BB962C8B-B14F-4D97-AF65-F5344CB8AC3E}">
        <p14:creationId xmlns:p14="http://schemas.microsoft.com/office/powerpoint/2010/main" val="487223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2.xml"/><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diagramQuickStyle" Target="../diagrams/quickStyle2.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diagramLayout" Target="../diagrams/layout2.xml"/><Relationship Id="rId5" Type="http://schemas.openxmlformats.org/officeDocument/2006/relationships/image" Target="../media/image23.svg"/><Relationship Id="rId10" Type="http://schemas.openxmlformats.org/officeDocument/2006/relationships/diagramData" Target="../diagrams/data2.xml"/><Relationship Id="rId4" Type="http://schemas.openxmlformats.org/officeDocument/2006/relationships/image" Target="../media/image22.png"/><Relationship Id="rId9" Type="http://schemas.openxmlformats.org/officeDocument/2006/relationships/image" Target="../media/image27.svg"/><Relationship Id="rId14" Type="http://schemas.microsoft.com/office/2007/relationships/diagramDrawing" Target="../diagrams/drawing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7.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6.png"/><Relationship Id="rId5" Type="http://schemas.openxmlformats.org/officeDocument/2006/relationships/diagramQuickStyle" Target="../diagrams/quickStyle5.xml"/><Relationship Id="rId10" Type="http://schemas.openxmlformats.org/officeDocument/2006/relationships/image" Target="../media/image35.svg"/><Relationship Id="rId4" Type="http://schemas.openxmlformats.org/officeDocument/2006/relationships/diagramLayout" Target="../diagrams/layout5.xml"/><Relationship Id="rId9" Type="http://schemas.openxmlformats.org/officeDocument/2006/relationships/image" Target="../media/image34.png"/><Relationship Id="rId14" Type="http://schemas.openxmlformats.org/officeDocument/2006/relationships/image" Target="../media/image3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69.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68.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7.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70.jpeg"/><Relationship Id="rId10" Type="http://schemas.openxmlformats.org/officeDocument/2006/relationships/image" Target="../media/image66.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7" Type="http://schemas.openxmlformats.org/officeDocument/2006/relationships/image" Target="../media/image71.png"/><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reddit.com/r/NEO/" TargetMode="Externa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3.png"/><Relationship Id="rId4" Type="http://schemas.openxmlformats.org/officeDocument/2006/relationships/hyperlink" Target="https://www.youtube.com/watch?time_continue=3&amp;v=th7jZlmoZBc" TargetMode="External"/><Relationship Id="rId9"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discord.gg/4TQujHj" TargetMode="External"/><Relationship Id="rId2" Type="http://schemas.openxmlformats.org/officeDocument/2006/relationships/hyperlink" Target="https://discord.gg/gqCYeup" TargetMode="Externa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hyperlink" Target="https://github.com/mwherman2000/neo-dotnetquickstart/blob/master/README.md" TargetMode="External"/><Relationship Id="rId4" Type="http://schemas.openxmlformats.org/officeDocument/2006/relationships/hyperlink" Target="https://github.com/mwherman2000/neo-csharpcoe/blob/master/README.m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0.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4">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1. Introduction to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r>
              <a:rPr lang="en-CA" dirty="0"/>
              <a:t>What is NEO?</a:t>
            </a:r>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91649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a:bodyPr>
          <a:lstStyle/>
          <a:p>
            <a:r>
              <a:rPr lang="en-US" altLang="zh-CN" dirty="0"/>
              <a:t>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Intended use: acquire, hold, and retain NEO to maximize your voting power in the network</a:t>
            </a:r>
          </a:p>
          <a:p>
            <a:pPr lvl="1"/>
            <a:r>
              <a:rPr lang="en-US" altLang="zh-CN" dirty="0"/>
              <a:t>Receive distributions of GAS</a:t>
            </a:r>
          </a:p>
          <a:p>
            <a:r>
              <a:rPr lang="en-US" altLang="zh-CN" dirty="0"/>
              <a:t>NeoGas (GAS)</a:t>
            </a:r>
          </a:p>
          <a:p>
            <a:pPr lvl="1"/>
            <a:r>
              <a:rPr lang="en-US" altLang="zh-CN" dirty="0"/>
              <a:t>Sometimes referred to as a “Utility Token” or the “Fuel Token”</a:t>
            </a:r>
          </a:p>
          <a:p>
            <a:pPr lvl="1"/>
            <a:r>
              <a:rPr lang="en-US" altLang="zh-CN" dirty="0"/>
              <a:t>Used to fund the deployment of smart contracts (applications) on the NEO Blockchain</a:t>
            </a:r>
          </a:p>
          <a:p>
            <a:pPr lvl="1"/>
            <a:r>
              <a:rPr lang="en-US" altLang="zh-CN" dirty="0"/>
              <a:t>Used to fund transactions executed on the NEO Blockchain</a:t>
            </a:r>
          </a:p>
          <a:p>
            <a:pPr lvl="1"/>
            <a:r>
              <a:rPr lang="en-US" altLang="zh-CN" dirty="0"/>
              <a:t>System Fees are recycled and re-distributed in ratio/proportion to the number of NEO you hold</a:t>
            </a:r>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2. 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NEO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189689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017E-42B8-40B9-8F38-AE9E602EDB66}"/>
              </a:ext>
            </a:extLst>
          </p:cNvPr>
          <p:cNvSpPr>
            <a:spLocks noGrp="1"/>
          </p:cNvSpPr>
          <p:nvPr>
            <p:ph type="title"/>
          </p:nvPr>
        </p:nvSpPr>
        <p:spPr/>
        <p:txBody>
          <a:bodyPr/>
          <a:lstStyle/>
          <a:p>
            <a:r>
              <a:rPr lang="en-CA" dirty="0"/>
              <a:t>Goals for this Evening</a:t>
            </a:r>
          </a:p>
        </p:txBody>
      </p:sp>
      <p:sp>
        <p:nvSpPr>
          <p:cNvPr id="3" name="Content Placeholder 2">
            <a:extLst>
              <a:ext uri="{FF2B5EF4-FFF2-40B4-BE49-F238E27FC236}">
                <a16:creationId xmlns:a16="http://schemas.microsoft.com/office/drawing/2014/main" id="{3E9A74D5-893E-432B-8BC0-7EADBBDA22A8}"/>
              </a:ext>
            </a:extLst>
          </p:cNvPr>
          <p:cNvSpPr>
            <a:spLocks noGrp="1"/>
          </p:cNvSpPr>
          <p:nvPr>
            <p:ph idx="1"/>
          </p:nvPr>
        </p:nvSpPr>
        <p:spPr/>
        <p:txBody>
          <a:bodyPr>
            <a:normAutofit fontScale="92500" lnSpcReduction="10000"/>
          </a:bodyPr>
          <a:lstStyle/>
          <a:p>
            <a:r>
              <a:rPr lang="en-US" dirty="0"/>
              <a:t>Context</a:t>
            </a:r>
          </a:p>
          <a:p>
            <a:pPr lvl="1"/>
            <a:r>
              <a:rPr lang="en-US" dirty="0"/>
              <a:t>I love explaining software to people – especially new, powerful software platforms</a:t>
            </a:r>
          </a:p>
          <a:p>
            <a:pPr lvl="1"/>
            <a:r>
              <a:rPr lang="en-US" dirty="0"/>
              <a:t>‎I love the NEO Blockchain as a 3rd generation distributed applications platform </a:t>
            </a:r>
            <a:br>
              <a:rPr lang="en-US" dirty="0"/>
            </a:br>
            <a:r>
              <a:rPr lang="en-US" dirty="0"/>
              <a:t>(I work on NEO 16 hours a day.)</a:t>
            </a:r>
            <a:br>
              <a:rPr lang="en-US" dirty="0"/>
            </a:br>
            <a:endParaRPr lang="en-US" dirty="0"/>
          </a:p>
          <a:p>
            <a:pPr lvl="1"/>
            <a:r>
              <a:rPr lang="en-US" dirty="0"/>
              <a:t>“Making [software] easier to understand; making [software] easier for you to explain to others.”</a:t>
            </a:r>
            <a:br>
              <a:rPr lang="en-US" dirty="0"/>
            </a:br>
            <a:endParaRPr lang="en-US" dirty="0"/>
          </a:p>
          <a:p>
            <a:r>
              <a:rPr lang="en-US" dirty="0"/>
              <a:t>Specific Goals for This Evening</a:t>
            </a:r>
          </a:p>
          <a:p>
            <a:pPr lvl="1"/>
            <a:r>
              <a:rPr lang="en-US" dirty="0"/>
              <a:t>Clear and complete understanding of what NEO is</a:t>
            </a:r>
          </a:p>
          <a:p>
            <a:pPr lvl="1"/>
            <a:r>
              <a:rPr lang="en-US" dirty="0"/>
              <a:t>‎NEO as a cryptocurrency - NEO and NeoGas (investors/traders)</a:t>
            </a:r>
          </a:p>
          <a:p>
            <a:pPr lvl="1"/>
            <a:r>
              <a:rPr lang="en-US" dirty="0"/>
              <a:t>‎NEO as an complete ecosystem - NEO Smart Economy (everyone)</a:t>
            </a:r>
          </a:p>
          <a:p>
            <a:pPr lvl="1"/>
            <a:r>
              <a:rPr lang="en-US" dirty="0"/>
              <a:t>NEO as a software platform - ‎3</a:t>
            </a:r>
            <a:r>
              <a:rPr lang="en-US" baseline="30000" dirty="0"/>
              <a:t>rd</a:t>
            </a:r>
            <a:r>
              <a:rPr lang="en-US" dirty="0"/>
              <a:t> generation distributed applications platform (developers)</a:t>
            </a:r>
          </a:p>
          <a:p>
            <a:pPr lvl="1"/>
            <a:r>
              <a:rPr lang="en-US" dirty="0"/>
              <a:t>NEO ‎evidence – news, events, tours, </a:t>
            </a:r>
            <a:r>
              <a:rPr lang="en-US" dirty="0" err="1"/>
              <a:t>ndApps</a:t>
            </a:r>
            <a:r>
              <a:rPr lang="en-US" dirty="0"/>
              <a:t>, … (everyone)</a:t>
            </a:r>
            <a:endParaRPr lang="en-CA" dirty="0"/>
          </a:p>
        </p:txBody>
      </p:sp>
      <p:sp>
        <p:nvSpPr>
          <p:cNvPr id="4" name="Date Placeholder 3">
            <a:extLst>
              <a:ext uri="{FF2B5EF4-FFF2-40B4-BE49-F238E27FC236}">
                <a16:creationId xmlns:a16="http://schemas.microsoft.com/office/drawing/2014/main" id="{0C0EFB82-6ED1-4B51-999B-3AB51DEFD10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56A8434-C9CF-4D03-AFBB-61FE01BD857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A9031443-2992-4727-AF46-052DD25F070C}"/>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89931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4807-F6C5-4FFC-B8F3-47FCE5D426FC}"/>
              </a:ext>
            </a:extLst>
          </p:cNvPr>
          <p:cNvSpPr>
            <a:spLocks noGrp="1"/>
          </p:cNvSpPr>
          <p:nvPr>
            <p:ph type="title"/>
          </p:nvPr>
        </p:nvSpPr>
        <p:spPr/>
        <p:txBody>
          <a:bodyPr/>
          <a:lstStyle/>
          <a:p>
            <a:r>
              <a:rPr lang="en-CA" dirty="0"/>
              <a:t>3. Aside: Why do things have value? </a:t>
            </a:r>
          </a:p>
        </p:txBody>
      </p:sp>
      <p:sp>
        <p:nvSpPr>
          <p:cNvPr id="3" name="Text Placeholder 2">
            <a:extLst>
              <a:ext uri="{FF2B5EF4-FFF2-40B4-BE49-F238E27FC236}">
                <a16:creationId xmlns:a16="http://schemas.microsoft.com/office/drawing/2014/main" id="{2A0B71FE-7360-4458-BAAA-0CFF556B68F2}"/>
              </a:ext>
            </a:extLst>
          </p:cNvPr>
          <p:cNvSpPr>
            <a:spLocks noGrp="1"/>
          </p:cNvSpPr>
          <p:nvPr>
            <p:ph type="body" idx="1"/>
          </p:nvPr>
        </p:nvSpPr>
        <p:spPr/>
        <p:txBody>
          <a:bodyPr/>
          <a:lstStyle/>
          <a:p>
            <a:r>
              <a:rPr lang="en-CA" dirty="0"/>
              <a:t>Why do they appreciate?</a:t>
            </a:r>
          </a:p>
        </p:txBody>
      </p:sp>
      <p:sp>
        <p:nvSpPr>
          <p:cNvPr id="4" name="Date Placeholder 3">
            <a:extLst>
              <a:ext uri="{FF2B5EF4-FFF2-40B4-BE49-F238E27FC236}">
                <a16:creationId xmlns:a16="http://schemas.microsoft.com/office/drawing/2014/main" id="{E23FC220-EA93-42ED-BFCE-4BF8C41A3248}"/>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26D1AB56-CDD4-4DE8-BD99-A675E1E94446}"/>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A38FDE8C-F816-4CFE-AAF4-18F83F865BF3}"/>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996640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D976DB-6A3F-46BB-B75B-12E73986B473}"/>
              </a:ext>
            </a:extLst>
          </p:cNvPr>
          <p:cNvSpPr>
            <a:spLocks noGrp="1"/>
          </p:cNvSpPr>
          <p:nvPr>
            <p:ph type="title"/>
          </p:nvPr>
        </p:nvSpPr>
        <p:spPr/>
        <p:txBody>
          <a:bodyPr/>
          <a:lstStyle/>
          <a:p>
            <a:r>
              <a:rPr lang="en-CA" dirty="0"/>
              <a:t>4. Why NEO?</a:t>
            </a:r>
          </a:p>
        </p:txBody>
      </p:sp>
      <p:sp>
        <p:nvSpPr>
          <p:cNvPr id="7" name="Text Placeholder 6">
            <a:extLst>
              <a:ext uri="{FF2B5EF4-FFF2-40B4-BE49-F238E27FC236}">
                <a16:creationId xmlns:a16="http://schemas.microsoft.com/office/drawing/2014/main" id="{24F8624F-1E94-44B9-A3BC-E481048A0EA5}"/>
              </a:ext>
            </a:extLst>
          </p:cNvPr>
          <p:cNvSpPr>
            <a:spLocks noGrp="1"/>
          </p:cNvSpPr>
          <p:nvPr>
            <p:ph type="body" idx="1"/>
          </p:nvPr>
        </p:nvSpPr>
        <p:spPr/>
        <p:txBody>
          <a:bodyPr/>
          <a:lstStyle/>
          <a:p>
            <a:endParaRPr lang="en-CA"/>
          </a:p>
        </p:txBody>
      </p:sp>
      <p:sp>
        <p:nvSpPr>
          <p:cNvPr id="3" name="Date Placeholder 2">
            <a:extLst>
              <a:ext uri="{FF2B5EF4-FFF2-40B4-BE49-F238E27FC236}">
                <a16:creationId xmlns:a16="http://schemas.microsoft.com/office/drawing/2014/main" id="{AB887BF9-C5C0-4BA3-B0B5-DC109E33577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FD43F9FE-68EA-4DA9-A3BB-F63AD02E53CD}"/>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075D4A38-456D-4561-A230-24716066F039}"/>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639679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390184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1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11731074" cy="1826581"/>
          </a:xfrm>
        </p:spPr>
        <p:txBody>
          <a:bodyPr/>
          <a:lstStyle/>
          <a:p>
            <a:r>
              <a:rPr lang="en-CA" dirty="0"/>
              <a:t>5. 3</a:t>
            </a:r>
            <a:r>
              <a:rPr lang="en-CA" baseline="30000" dirty="0"/>
              <a:t>rd</a:t>
            </a:r>
            <a:r>
              <a:rPr lang="en-CA" dirty="0"/>
              <a:t> Generation Distributed App (dApp) Platform</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638067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a:bodyPr>
          <a:lstStyle/>
          <a:p>
            <a:r>
              <a:rPr lang="en-CA" dirty="0"/>
              <a:t>Develop, debug and test Smart Contracts in the language you prefer </a:t>
            </a:r>
          </a:p>
          <a:p>
            <a:pPr lvl="1"/>
            <a:r>
              <a:rPr lang="en-CA" dirty="0"/>
              <a:t>C# (reference implementation)</a:t>
            </a:r>
          </a:p>
          <a:p>
            <a:pPr lvl="1"/>
            <a:r>
              <a:rPr lang="en-CA" dirty="0"/>
              <a:t>Python, Java, Golang, 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 Java, Golang, JavaScript</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7" name="Picture 4" descr="https://hyperonomy.files.wordpress.com/2016/11/archimate-have-it-your-way.png">
            <a:extLst>
              <a:ext uri="{FF2B5EF4-FFF2-40B4-BE49-F238E27FC236}">
                <a16:creationId xmlns:a16="http://schemas.microsoft.com/office/drawing/2014/main" id="{49504448-8759-4636-B17A-9D95DD2C2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2" y="4601032"/>
            <a:ext cx="11235380" cy="201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2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1165736" cy="461665"/>
          </a:xfrm>
          <a:prstGeom prst="rect">
            <a:avLst/>
          </a:prstGeom>
        </p:spPr>
        <p:txBody>
          <a:bodyPr wrap="square">
            <a:spAutoFit/>
          </a:bodyPr>
          <a:lstStyle/>
          <a:p>
            <a:r>
              <a:rPr lang="en-CA" sz="2400" dirty="0"/>
              <a:t>The NEO Blockchain is better (superior) for Enterprise Distributed Applications</a:t>
            </a:r>
          </a:p>
        </p:txBody>
      </p:sp>
      <p:sp>
        <p:nvSpPr>
          <p:cNvPr id="4" name="Rectangle 3">
            <a:extLst>
              <a:ext uri="{FF2B5EF4-FFF2-40B4-BE49-F238E27FC236}">
                <a16:creationId xmlns:a16="http://schemas.microsoft.com/office/drawing/2014/main" id="{8056507C-DDBA-489C-975E-2924998C2C82}"/>
              </a:ext>
            </a:extLst>
          </p:cNvPr>
          <p:cNvSpPr/>
          <p:nvPr/>
        </p:nvSpPr>
        <p:spPr>
          <a:xfrm>
            <a:off x="932688" y="5102352"/>
            <a:ext cx="3886200" cy="93715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6. NEO Evidence</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FA6DE55F-8BFC-4B6B-8CD9-1A86D66DF35F}"/>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917295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63</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2452987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7. Resources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185859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p>
          <a:p>
            <a:r>
              <a:rPr lang="en-CA" dirty="0"/>
              <a:t>NEO – Reddit</a:t>
            </a:r>
            <a:br>
              <a:rPr lang="en-CA" dirty="0"/>
            </a:br>
            <a:r>
              <a:rPr lang="en-CA" dirty="0">
                <a:hlinkClick r:id="rId6"/>
              </a:rPr>
              <a:t>https://www.reddit.com/r/NEO/</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70</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7"/>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 / NEO Blockchain Vancouver</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8. Next Steps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3761202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p:txBody>
          <a:bodyPr/>
          <a:lstStyle/>
          <a:p>
            <a:r>
              <a:rPr lang="en-CA" dirty="0"/>
              <a:t>Next Steps</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3" y="1446245"/>
            <a:ext cx="6054209" cy="4595118"/>
          </a:xfrm>
        </p:spPr>
        <p:txBody>
          <a:bodyPr/>
          <a:lstStyle/>
          <a:p>
            <a:pPr>
              <a:buFont typeface="+mj-lt"/>
              <a:buAutoNum type="arabicPeriod"/>
            </a:pPr>
            <a:r>
              <a:rPr lang="en-CA" dirty="0"/>
              <a:t>Join Discord</a:t>
            </a:r>
            <a:br>
              <a:rPr lang="en-CA" dirty="0"/>
            </a:br>
            <a:r>
              <a:rPr lang="en-CA" dirty="0">
                <a:hlinkClick r:id="rId2"/>
              </a:rPr>
              <a:t>https://discord.gg/gqCYeup</a:t>
            </a:r>
            <a:r>
              <a:rPr lang="en-CA" dirty="0"/>
              <a:t>  / </a:t>
            </a:r>
            <a:r>
              <a:rPr lang="en-CA" dirty="0">
                <a:hlinkClick r:id="rId3"/>
              </a:rPr>
              <a:t>https://discord.gg/4TQujHj</a:t>
            </a:r>
            <a:r>
              <a:rPr lang="en-CA" dirty="0"/>
              <a:t> </a:t>
            </a:r>
          </a:p>
          <a:p>
            <a:pPr>
              <a:buFont typeface="+mj-lt"/>
              <a:buAutoNum type="arabicPeriod"/>
            </a:pPr>
            <a:r>
              <a:rPr lang="en-CA" dirty="0"/>
              <a:t>Read through and contribute to </a:t>
            </a:r>
            <a:r>
              <a:rPr lang="en-CA" b="1" dirty="0"/>
              <a:t>NEO C# Developers Center of Excellence (neo-csharpcoe)</a:t>
            </a:r>
            <a:br>
              <a:rPr lang="en-CA" dirty="0"/>
            </a:br>
            <a:r>
              <a:rPr lang="en-CA" dirty="0">
                <a:hlinkClick r:id="rId4"/>
              </a:rPr>
              <a:t>https://github.com/mwherman2000/neo-csharpcoe/blob/master/README.md</a:t>
            </a:r>
            <a:r>
              <a:rPr lang="en-CA" dirty="0"/>
              <a:t> </a:t>
            </a:r>
          </a:p>
          <a:p>
            <a:pPr>
              <a:buFont typeface="+mj-lt"/>
              <a:buAutoNum type="arabicPeriod"/>
            </a:pPr>
            <a:r>
              <a:rPr lang="en-US" dirty="0"/>
              <a:t>Start with </a:t>
            </a:r>
            <a:r>
              <a:rPr lang="en-US" b="1" dirty="0"/>
              <a:t>NEO Blockchain Quick Start Guide for .NET Developers</a:t>
            </a:r>
            <a:br>
              <a:rPr lang="en-US" b="1" dirty="0"/>
            </a:br>
            <a:r>
              <a:rPr lang="en-US" dirty="0">
                <a:hlinkClick r:id="rId5"/>
              </a:rPr>
              <a:t>https://github.com/mwherman2000/neo-dotnetquickstart/blob/master/README.md</a:t>
            </a:r>
            <a:r>
              <a:rPr lang="en-US" dirty="0"/>
              <a:t> </a:t>
            </a:r>
          </a:p>
          <a:p>
            <a:pPr>
              <a:buFont typeface="+mj-lt"/>
              <a:buAutoNum type="arabicPeriod"/>
            </a:pPr>
            <a:endParaRPr lang="en-CA" dirty="0"/>
          </a:p>
        </p:txBody>
      </p:sp>
      <p:sp>
        <p:nvSpPr>
          <p:cNvPr id="3" name="Date Placeholder 2">
            <a:extLst>
              <a:ext uri="{FF2B5EF4-FFF2-40B4-BE49-F238E27FC236}">
                <a16:creationId xmlns:a16="http://schemas.microsoft.com/office/drawing/2014/main" id="{9E474D5F-FAA5-4ACE-9890-207172D1B28C}"/>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D54A05B3-9552-46B4-B00E-7652A148C3AE}"/>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3A00C7E7-52ED-4A3C-B81C-764DD5AF40AC}"/>
              </a:ext>
            </a:extLst>
          </p:cNvPr>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6"/>
          <a:stretch>
            <a:fillRect/>
          </a:stretch>
        </p:blipFill>
        <p:spPr>
          <a:xfrm>
            <a:off x="7102287" y="1446245"/>
            <a:ext cx="5089713" cy="5400000"/>
          </a:xfrm>
          <a:prstGeom prst="rect">
            <a:avLst/>
          </a:prstGeom>
        </p:spPr>
      </p:pic>
    </p:spTree>
    <p:extLst>
      <p:ext uri="{BB962C8B-B14F-4D97-AF65-F5344CB8AC3E}">
        <p14:creationId xmlns:p14="http://schemas.microsoft.com/office/powerpoint/2010/main" val="8054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81</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84</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 to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endParaRPr lang="en-US" dirty="0"/>
          </a:p>
          <a:p>
            <a:pPr>
              <a:buFont typeface="+mj-lt"/>
              <a:buAutoNum type="arabicPeriod"/>
            </a:pPr>
            <a:r>
              <a:rPr lang="en-US" dirty="0"/>
              <a:t>NEO as a 3</a:t>
            </a:r>
            <a:r>
              <a:rPr lang="en-US" baseline="30000" dirty="0"/>
              <a:t>rd</a:t>
            </a:r>
            <a:r>
              <a:rPr lang="en-US" dirty="0"/>
              <a:t> generation distributed application platform</a:t>
            </a:r>
          </a:p>
          <a:p>
            <a:pPr>
              <a:buFont typeface="+mj-lt"/>
              <a:buAutoNum type="arabicPeriod"/>
            </a:pPr>
            <a:r>
              <a:rPr lang="en-US" dirty="0"/>
              <a:t>NEO Evidence</a:t>
            </a:r>
          </a:p>
          <a:p>
            <a:pPr>
              <a:buFont typeface="+mj-lt"/>
              <a:buAutoNum type="arabicPeriod"/>
            </a:pPr>
            <a:r>
              <a:rPr lang="en-US" dirty="0"/>
              <a:t>NEO Resources</a:t>
            </a:r>
          </a:p>
          <a:p>
            <a:pPr>
              <a:buFont typeface="+mj-lt"/>
              <a:buAutoNum type="arabicPeriod"/>
            </a:pPr>
            <a:r>
              <a:rPr lang="en-US" dirty="0"/>
              <a:t>Next Steps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360188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1690</TotalTime>
  <Words>3964</Words>
  <Application>Microsoft Office PowerPoint</Application>
  <PresentationFormat>Widescreen</PresentationFormat>
  <Paragraphs>766</Paragraphs>
  <Slides>85</Slides>
  <Notes>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等线</vt:lpstr>
      <vt:lpstr>MS PGothic</vt:lpstr>
      <vt:lpstr>STXinwei</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Goals for this Evening</vt:lpstr>
      <vt:lpstr>Who is Michael Herman?</vt:lpstr>
      <vt:lpstr>Who are you?</vt:lpstr>
      <vt:lpstr>What is NEO Blockchain Toronto?</vt:lpstr>
      <vt:lpstr>Our Values as Neoxplorers</vt:lpstr>
      <vt:lpstr>Agenda</vt:lpstr>
      <vt:lpstr>1. Introduction to NEO</vt:lpstr>
      <vt:lpstr>What is NEO?</vt:lpstr>
      <vt:lpstr>Dual Cryptocurrency Model: NEO and NeoGas</vt:lpstr>
      <vt:lpstr>PowerPoint Presentation</vt:lpstr>
      <vt:lpstr>PowerPoint Presentation</vt:lpstr>
      <vt:lpstr>PowerPoint Presentation</vt:lpstr>
      <vt:lpstr>PowerPoint Presentation</vt:lpstr>
      <vt:lpstr>PowerPoint Presentation</vt:lpstr>
      <vt:lpstr>Next Killer Blockchain Platform? </vt:lpstr>
      <vt:lpstr>2. 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“I want to be become a NEO Consensus Node”</vt:lpstr>
      <vt:lpstr>PowerPoint Presentation</vt:lpstr>
      <vt:lpstr>NEO Technology/Implementation: NeoContract</vt:lpstr>
      <vt:lpstr>NEO System Fees</vt:lpstr>
      <vt:lpstr>NEO Technology/Implementation: NeoContract</vt:lpstr>
      <vt:lpstr>NEO Technology/Implementation: NeoContract</vt:lpstr>
      <vt:lpstr>NEO Technology/Implementation: NeoX Protocol Cross-chain Interoperability</vt:lpstr>
      <vt:lpstr>3. Aside: Why do things have value? </vt:lpstr>
      <vt:lpstr>Aside: Why do things have value? Why do they appreciate? Michael’s Theorem</vt:lpstr>
      <vt:lpstr>What happens when things become easier to acquire? Michael’s Theorem</vt:lpstr>
      <vt:lpstr>4. Why NEO?</vt:lpstr>
      <vt:lpstr>The Problems with PoW* and PoS*</vt:lpstr>
      <vt:lpstr>Transaction Fees are Discouraged in the NEO Smart Economy</vt:lpstr>
      <vt:lpstr>NEO was created for Large Scale dApps* </vt:lpstr>
      <vt:lpstr>What is NEO?  Summary</vt:lpstr>
      <vt:lpstr>5. 3rd Generation Distributed App (dApp) Platform</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6. NEO Evidence</vt:lpstr>
      <vt:lpstr>NEO Events</vt:lpstr>
      <vt:lpstr>NEO Events (con’t)</vt:lpstr>
      <vt:lpstr>NEO dApp Competitions ~USD$500K in prizes</vt:lpstr>
      <vt:lpstr>PowerPoint Presentation</vt:lpstr>
      <vt:lpstr>PowerPoint Presentation</vt:lpstr>
      <vt:lpstr>NEO News: Switchers</vt:lpstr>
      <vt:lpstr>7. Resources</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 NEO Blockchain Vancouver https://github.com/mwherman2000/neo-csharpcoe/tree/master/events </vt:lpstr>
      <vt:lpstr>PowerPoint Presentation</vt:lpstr>
      <vt:lpstr>8. Next Steps</vt:lpstr>
      <vt:lpstr>Next Steps</vt:lpstr>
      <vt:lpstr>PowerPoint Presentation</vt:lpstr>
      <vt:lpstr>PowerPoint Presentation</vt:lpstr>
      <vt:lpstr>I leave you with a challenge… Become part of the NEO Smart Economy</vt:lpstr>
      <vt:lpstr>Our Values as Neoxplorers</vt:lpstr>
      <vt:lpstr>Questions?</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167</cp:revision>
  <dcterms:created xsi:type="dcterms:W3CDTF">2018-02-17T01:35:14Z</dcterms:created>
  <dcterms:modified xsi:type="dcterms:W3CDTF">2018-04-11T18:07:39Z</dcterms:modified>
</cp:coreProperties>
</file>